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75"/>
  </p:notesMasterIdLst>
  <p:handoutMasterIdLst>
    <p:handoutMasterId r:id="rId76"/>
  </p:handoutMasterIdLst>
  <p:sldIdLst>
    <p:sldId id="636" r:id="rId70"/>
    <p:sldId id="635" r:id="rId71"/>
    <p:sldId id="638" r:id="rId72"/>
    <p:sldId id="637" r:id="rId73"/>
    <p:sldId id="626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18 UC Template" id="{1E8BEFAE-0ACD-914D-98FE-5577C268833A}">
          <p14:sldIdLst>
            <p14:sldId id="636"/>
            <p14:sldId id="635"/>
            <p14:sldId id="638"/>
            <p14:sldId id="637"/>
            <p14:sldId id="626"/>
          </p14:sldIdLst>
        </p14:section>
        <p14:section name="Sample Slides" id="{178AD5C3-22FB-3845-9B5D-02646F9B517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E0F4FE"/>
    <a:srgbClr val="201844"/>
    <a:srgbClr val="65485A"/>
    <a:srgbClr val="F7F7F7"/>
    <a:srgbClr val="00CBE8"/>
    <a:srgbClr val="FFB75D"/>
    <a:srgbClr val="18133B"/>
    <a:srgbClr val="383069"/>
    <a:srgbClr val="007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1660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414" y="10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G97350 UC Template for Esri staff</a:t>
            </a: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61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4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32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20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19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451A-FCFD-434A-B413-4FC4940F51A5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4F549-0427-4244-A862-4448189DB373}" type="datetime1">
              <a:rPr lang="en-US" smtClean="0"/>
              <a:t>7/9/2018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DAE68-A72F-5D4F-9F17-A3226245CBE1}" type="datetime1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6C78A-6CAD-534F-B704-ABEC0223F57F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3E7EF-D511-BA4B-8909-1097879F8BA6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A81BC-3EDE-DF41-AAFD-E201B22A4DF7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A3FCE-2EA5-FC4D-983B-580AC37CBFC0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3D08D-D54C-BA4B-8317-E35AD78FCFFA}" type="datetime1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2D34F-8954-7841-AB4B-0C1FAB48EC5B}" type="datetime1">
              <a:rPr lang="en-US" smtClean="0"/>
              <a:t>7/9/2018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FD9E9-5BD3-4B4E-ACCB-073B845C0DA6}" type="datetime1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48006-F8D8-EA4C-AF71-48A79F1CCFED}" type="datetime1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A0C6F-E978-0B4C-8378-0FE8688C416F}" type="datetime1">
              <a:rPr lang="en-US" smtClean="0"/>
              <a:t>7/9/2018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79DAE-C5AD-7B45-BFF5-92E831D20A17}" type="datetime1">
              <a:rPr lang="en-US" smtClean="0"/>
              <a:t>7/9/2018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780AA-5A32-E74F-85FD-0A56E9AA6F76}" type="datetime1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06371" y="2635592"/>
            <a:ext cx="7703767" cy="959871"/>
          </a:xfrm>
        </p:spPr>
        <p:txBody>
          <a:bodyPr/>
          <a:lstStyle/>
          <a:p>
            <a:pPr algn="l"/>
            <a:r>
              <a:rPr lang="en-US" sz="5400" b="0" dirty="0"/>
              <a:t>Python</a:t>
            </a:r>
            <a:r>
              <a:rPr lang="en-US" sz="5400" b="0"/>
              <a:t>: Advanced Topics</a:t>
            </a:r>
            <a:endParaRPr lang="en-US" sz="5400" b="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06372" y="3667001"/>
            <a:ext cx="7141716" cy="426596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B75D"/>
                </a:solidFill>
              </a:rPr>
              <a:t>James Bennet </a:t>
            </a:r>
          </a:p>
          <a:p>
            <a:pPr algn="l"/>
            <a:r>
              <a:rPr lang="en-US" dirty="0">
                <a:solidFill>
                  <a:srgbClr val="FFB75D"/>
                </a:solidFill>
              </a:rPr>
              <a:t>Andrew Ortego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alphaModFix amt="8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0" t="11542" r="6390" b="10038"/>
          <a:stretch/>
        </p:blipFill>
        <p:spPr>
          <a:xfrm>
            <a:off x="1206371" y="1141337"/>
            <a:ext cx="1668634" cy="456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alphaModFix amt="5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  <a14:imgEffect>
                      <a14:brightnessContrast bright="-3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1" y="6081931"/>
            <a:ext cx="2708404" cy="1919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01315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Presentation</a:t>
            </a:r>
          </a:p>
        </p:txBody>
      </p:sp>
      <p:sp>
        <p:nvSpPr>
          <p:cNvPr id="5" name="Subtitle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4815798"/>
          </a:xfrm>
        </p:spPr>
        <p:txBody>
          <a:bodyPr/>
          <a:lstStyle/>
          <a:p>
            <a:r>
              <a:rPr lang="en-US" b="0" dirty="0"/>
              <a:t>All notebooks can be downloaded at </a:t>
            </a:r>
            <a:r>
              <a:rPr lang="en-US" dirty="0"/>
              <a:t>https://github.com/PythonAdvancedTopics2018/Presentation</a:t>
            </a:r>
          </a:p>
          <a:p>
            <a:r>
              <a:rPr lang="en-US" dirty="0"/>
              <a:t>http://jupyter.org/install</a:t>
            </a:r>
          </a:p>
          <a:p>
            <a:r>
              <a:rPr lang="en-US" b="0" dirty="0"/>
              <a:t>Download from GitHub using the </a:t>
            </a:r>
            <a:r>
              <a:rPr lang="en-US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green button</a:t>
            </a:r>
          </a:p>
          <a:p>
            <a:endParaRPr lang="en-US" b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b="0" dirty="0"/>
              <a:t>Use this presentation as an introduction to the</a:t>
            </a:r>
          </a:p>
          <a:p>
            <a:pPr marL="0" indent="0">
              <a:buNone/>
            </a:pPr>
            <a:r>
              <a:rPr lang="en-US" b="0" dirty="0"/>
              <a:t>   topics and review them later</a:t>
            </a:r>
          </a:p>
          <a:p>
            <a:endParaRPr lang="en-US" b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b="0" dirty="0"/>
              <a:t>We’ll be at the Spatial Analysis and </a:t>
            </a:r>
          </a:p>
          <a:p>
            <a:pPr marL="0" indent="0">
              <a:buNone/>
            </a:pPr>
            <a:r>
              <a:rPr lang="en-US" b="0" dirty="0"/>
              <a:t>Geoprocessing island’s all week, please bring </a:t>
            </a:r>
          </a:p>
          <a:p>
            <a:pPr marL="0" indent="0">
              <a:buNone/>
            </a:pPr>
            <a:r>
              <a:rPr lang="en-US" b="0" dirty="0"/>
              <a:t>any questions or come say hello!</a:t>
            </a:r>
          </a:p>
          <a:p>
            <a:endParaRPr lang="en-US" b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E50B1-594C-4EBC-9F2B-E753FD54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467" y="2487438"/>
            <a:ext cx="5010829" cy="431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5626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E3FC44-2F92-0D4E-A927-4C76F85B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Python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E647-234E-0142-A338-00E9F8E420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3116687" cy="3429000"/>
          </a:xfrm>
        </p:spPr>
        <p:txBody>
          <a:bodyPr/>
          <a:lstStyle/>
          <a:p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ArcGIS Pro: Working w/ Python</a:t>
            </a: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Building </a:t>
            </a:r>
            <a:r>
              <a:rPr lang="en-US" sz="1600" b="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GeoProcessing</a:t>
            </a:r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Tools</a:t>
            </a: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1600" b="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ArcPy</a:t>
            </a:r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Tips and Tricks</a:t>
            </a: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Advanced Topics</a:t>
            </a: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F4589-8392-6A4A-BC91-A34AA46EA8A3}"/>
              </a:ext>
            </a:extLst>
          </p:cNvPr>
          <p:cNvSpPr txBox="1"/>
          <p:nvPr/>
        </p:nvSpPr>
        <p:spPr>
          <a:xfrm>
            <a:off x="914399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a typeface="+mn-ea"/>
                <a:cs typeface="+mn-cs"/>
              </a:rPr>
              <a:t>WORKSHOP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0D062-3067-C04C-A3E6-8A90B83D793A}"/>
              </a:ext>
            </a:extLst>
          </p:cNvPr>
          <p:cNvSpPr txBox="1"/>
          <p:nvPr/>
        </p:nvSpPr>
        <p:spPr>
          <a:xfrm>
            <a:off x="4443216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>
                <a:solidFill>
                  <a:schemeClr val="accent5">
                    <a:lumMod val="20000"/>
                    <a:lumOff val="80000"/>
                  </a:schemeClr>
                </a:solidFill>
                <a:ea typeface="+mn-ea"/>
                <a:cs typeface="+mn-cs"/>
              </a:rPr>
              <a:t>LOCATION</a:t>
            </a:r>
            <a:endParaRPr lang="en-US" sz="1400" dirty="0">
              <a:solidFill>
                <a:schemeClr val="accent5">
                  <a:lumMod val="20000"/>
                  <a:lumOff val="8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C27874-70CB-FF43-95A8-CCB75C4D2CC2}"/>
              </a:ext>
            </a:extLst>
          </p:cNvPr>
          <p:cNvSpPr txBox="1">
            <a:spLocks/>
          </p:cNvSpPr>
          <p:nvPr/>
        </p:nvSpPr>
        <p:spPr>
          <a:xfrm>
            <a:off x="4443217" y="1828800"/>
            <a:ext cx="311668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SDCC – Room 29 C</a:t>
            </a: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SDCC – Room 03</a:t>
            </a: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SDCC – Room 30 D</a:t>
            </a: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SDCC – Room 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02C9D-8AAA-814E-8ACD-AD3AC987EB25}"/>
              </a:ext>
            </a:extLst>
          </p:cNvPr>
          <p:cNvSpPr txBox="1"/>
          <p:nvPr/>
        </p:nvSpPr>
        <p:spPr>
          <a:xfrm>
            <a:off x="7965594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  <a:ea typeface="+mn-ea"/>
                <a:cs typeface="+mn-cs"/>
              </a:rPr>
              <a:t>TIME FRAME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7DF8ED-F4EF-3446-B476-8826ED2A7FA2}"/>
              </a:ext>
            </a:extLst>
          </p:cNvPr>
          <p:cNvSpPr txBox="1">
            <a:spLocks/>
          </p:cNvSpPr>
          <p:nvPr/>
        </p:nvSpPr>
        <p:spPr>
          <a:xfrm>
            <a:off x="7965595" y="1828800"/>
            <a:ext cx="311668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Thursday 2:30 PM – 3:30 PM</a:t>
            </a: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Thursday 10:00 AM – 11:00 AM</a:t>
            </a: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Thursday 4:00 PM – 5:00 PM</a:t>
            </a: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1600" b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Friday 9:00 AM – 10:00 AM</a:t>
            </a: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sz="1600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5F2947-49B1-424A-96B6-5BD679E4ED7A}"/>
              </a:ext>
            </a:extLst>
          </p:cNvPr>
          <p:cNvCxnSpPr>
            <a:cxnSpLocks/>
          </p:cNvCxnSpPr>
          <p:nvPr/>
        </p:nvCxnSpPr>
        <p:spPr bwMode="auto">
          <a:xfrm flipH="1">
            <a:off x="4179783" y="1102836"/>
            <a:ext cx="54148" cy="5310843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5">
                    <a:lumMod val="40000"/>
                    <a:lumOff val="60000"/>
                    <a:alpha val="0"/>
                  </a:schemeClr>
                </a:gs>
                <a:gs pos="20000">
                  <a:srgbClr val="D4B2DB">
                    <a:alpha val="20000"/>
                  </a:srgbClr>
                </a:gs>
                <a:gs pos="80000">
                  <a:schemeClr val="accent5">
                    <a:lumMod val="40000"/>
                    <a:lumOff val="60000"/>
                    <a:alpha val="2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162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0F7B36-F1E2-2044-BD1C-4119518501C6}"/>
              </a:ext>
            </a:extLst>
          </p:cNvPr>
          <p:cNvCxnSpPr>
            <a:cxnSpLocks/>
          </p:cNvCxnSpPr>
          <p:nvPr/>
        </p:nvCxnSpPr>
        <p:spPr bwMode="auto">
          <a:xfrm flipH="1">
            <a:off x="7704806" y="1102836"/>
            <a:ext cx="54148" cy="5310843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5">
                    <a:lumMod val="40000"/>
                    <a:lumOff val="60000"/>
                    <a:alpha val="0"/>
                  </a:schemeClr>
                </a:gs>
                <a:gs pos="20000">
                  <a:srgbClr val="D4B2DB">
                    <a:alpha val="20000"/>
                  </a:srgbClr>
                </a:gs>
                <a:gs pos="80000">
                  <a:schemeClr val="accent5">
                    <a:lumMod val="40000"/>
                    <a:lumOff val="60000"/>
                    <a:alpha val="2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162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08C960-3D96-7749-B291-478D6C4E8AB0}"/>
              </a:ext>
            </a:extLst>
          </p:cNvPr>
          <p:cNvCxnSpPr>
            <a:cxnSpLocks/>
          </p:cNvCxnSpPr>
          <p:nvPr/>
        </p:nvCxnSpPr>
        <p:spPr bwMode="auto">
          <a:xfrm>
            <a:off x="684213" y="1669268"/>
            <a:ext cx="10593387" cy="0"/>
          </a:xfrm>
          <a:prstGeom prst="line">
            <a:avLst/>
          </a:prstGeom>
          <a:noFill/>
          <a:ln w="12700" cap="flat" cmpd="sng" algn="ctr">
            <a:solidFill>
              <a:schemeClr val="accent5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68AEF2-A778-4E4B-A79F-41CBE41C7F75}"/>
              </a:ext>
            </a:extLst>
          </p:cNvPr>
          <p:cNvCxnSpPr>
            <a:cxnSpLocks/>
          </p:cNvCxnSpPr>
          <p:nvPr/>
        </p:nvCxnSpPr>
        <p:spPr bwMode="auto">
          <a:xfrm flipH="1">
            <a:off x="4237840" y="1102836"/>
            <a:ext cx="54148" cy="5310843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5">
                    <a:lumMod val="40000"/>
                    <a:lumOff val="60000"/>
                    <a:alpha val="0"/>
                  </a:schemeClr>
                </a:gs>
                <a:gs pos="20000">
                  <a:srgbClr val="D4B2DB">
                    <a:alpha val="20000"/>
                  </a:srgbClr>
                </a:gs>
                <a:gs pos="80000">
                  <a:schemeClr val="accent5">
                    <a:lumMod val="40000"/>
                    <a:lumOff val="60000"/>
                    <a:alpha val="2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162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D62D49-DCEE-4444-A968-751CAF39E9EF}"/>
              </a:ext>
            </a:extLst>
          </p:cNvPr>
          <p:cNvCxnSpPr>
            <a:cxnSpLocks/>
          </p:cNvCxnSpPr>
          <p:nvPr/>
        </p:nvCxnSpPr>
        <p:spPr bwMode="auto">
          <a:xfrm flipH="1">
            <a:off x="7762863" y="1102836"/>
            <a:ext cx="54148" cy="5310843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5">
                    <a:lumMod val="40000"/>
                    <a:lumOff val="60000"/>
                    <a:alpha val="0"/>
                  </a:schemeClr>
                </a:gs>
                <a:gs pos="20000">
                  <a:srgbClr val="D4B2DB">
                    <a:alpha val="20000"/>
                  </a:srgbClr>
                </a:gs>
                <a:gs pos="80000">
                  <a:schemeClr val="accent5">
                    <a:lumMod val="40000"/>
                    <a:lumOff val="60000"/>
                    <a:alpha val="20000"/>
                  </a:schemeClr>
                </a:gs>
                <a:gs pos="100000">
                  <a:schemeClr val="accent5">
                    <a:lumMod val="40000"/>
                    <a:lumOff val="60000"/>
                    <a:alpha val="0"/>
                  </a:schemeClr>
                </a:gs>
              </a:gsLst>
              <a:lin ang="162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5025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0BEC5A-7615-4D6B-8074-34EE60F881BD}"/>
              </a:ext>
            </a:extLst>
          </p:cNvPr>
          <p:cNvSpPr/>
          <p:nvPr/>
        </p:nvSpPr>
        <p:spPr>
          <a:xfrm>
            <a:off x="3098480" y="401902"/>
            <a:ext cx="5995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Please Take Our Survey on the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F38AE8-851A-4008-AD66-340FFBAE6271}"/>
              </a:ext>
            </a:extLst>
          </p:cNvPr>
          <p:cNvSpPr/>
          <p:nvPr/>
        </p:nvSpPr>
        <p:spPr>
          <a:xfrm>
            <a:off x="784752" y="1174450"/>
            <a:ext cx="2367468" cy="52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272720-43A2-4B14-8BFD-531BA031C135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2B7537-98E0-4867-AD71-FFFFDAAAC135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AB265F-9FD5-4514-B95F-BB71AD85B757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9A0989-FBEB-AC43-B766-26FB643DB0C7}"/>
              </a:ext>
            </a:extLst>
          </p:cNvPr>
          <p:cNvGrpSpPr/>
          <p:nvPr/>
        </p:nvGrpSpPr>
        <p:grpSpPr>
          <a:xfrm>
            <a:off x="2956616" y="1102836"/>
            <a:ext cx="592556" cy="5299151"/>
            <a:chOff x="2811476" y="1102836"/>
            <a:chExt cx="592556" cy="5299151"/>
          </a:xfrm>
        </p:grpSpPr>
        <p:sp>
          <p:nvSpPr>
            <p:cNvPr id="19" name="Right Arrow 38">
              <a:extLst>
                <a:ext uri="{FF2B5EF4-FFF2-40B4-BE49-F238E27FC236}">
                  <a16:creationId xmlns:a16="http://schemas.microsoft.com/office/drawing/2014/main" id="{4FEDC1A9-909D-4472-971A-E0399D068D58}"/>
                </a:ext>
              </a:extLst>
            </p:cNvPr>
            <p:cNvSpPr/>
            <p:nvPr/>
          </p:nvSpPr>
          <p:spPr bwMode="auto">
            <a:xfrm>
              <a:off x="2811476" y="3870594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 flipH="1">
              <a:off x="315708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315708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7ED33C-BDD2-4344-8BB5-9983A0AD7B71}"/>
              </a:ext>
            </a:extLst>
          </p:cNvPr>
          <p:cNvGrpSpPr/>
          <p:nvPr/>
        </p:nvGrpSpPr>
        <p:grpSpPr>
          <a:xfrm>
            <a:off x="5748325" y="1164356"/>
            <a:ext cx="592556" cy="5237631"/>
            <a:chOff x="5704783" y="1164356"/>
            <a:chExt cx="592556" cy="5237631"/>
          </a:xfrm>
        </p:grpSpPr>
        <p:sp>
          <p:nvSpPr>
            <p:cNvPr id="30" name="Right Arrow 38">
              <a:extLst>
                <a:ext uri="{FF2B5EF4-FFF2-40B4-BE49-F238E27FC236}">
                  <a16:creationId xmlns:a16="http://schemas.microsoft.com/office/drawing/2014/main" id="{4FEDC1A9-909D-4472-971A-E0399D068D58}"/>
                </a:ext>
              </a:extLst>
            </p:cNvPr>
            <p:cNvSpPr/>
            <p:nvPr/>
          </p:nvSpPr>
          <p:spPr bwMode="auto">
            <a:xfrm>
              <a:off x="5704783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6046088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cxnSpLocks/>
            </p:cNvCxnSpPr>
            <p:nvPr/>
          </p:nvCxnSpPr>
          <p:spPr bwMode="auto">
            <a:xfrm flipV="1">
              <a:off x="6046088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AA31F8-F882-3B46-A6F2-BEBDC42C3410}"/>
              </a:ext>
            </a:extLst>
          </p:cNvPr>
          <p:cNvGrpSpPr/>
          <p:nvPr/>
        </p:nvGrpSpPr>
        <p:grpSpPr>
          <a:xfrm>
            <a:off x="8586520" y="1164356"/>
            <a:ext cx="527652" cy="5237631"/>
            <a:chOff x="8714638" y="1164356"/>
            <a:chExt cx="527652" cy="5237631"/>
          </a:xfrm>
        </p:grpSpPr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FEDC1A9-909D-4472-971A-E0399D068D58}"/>
                </a:ext>
              </a:extLst>
            </p:cNvPr>
            <p:cNvSpPr/>
            <p:nvPr/>
          </p:nvSpPr>
          <p:spPr bwMode="auto">
            <a:xfrm>
              <a:off x="8714638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 bwMode="auto">
            <a:xfrm>
              <a:off x="8980820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flipV="1">
              <a:off x="89808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76504-066C-984F-B2A9-E529A0C09E0C}"/>
              </a:ext>
            </a:extLst>
          </p:cNvPr>
          <p:cNvGrpSpPr/>
          <p:nvPr/>
        </p:nvGrpSpPr>
        <p:grpSpPr>
          <a:xfrm>
            <a:off x="914400" y="1867527"/>
            <a:ext cx="2114157" cy="4301453"/>
            <a:chOff x="695561" y="1867527"/>
            <a:chExt cx="2114157" cy="430145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69851E-0D59-4192-88E5-A8AF71D3B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61" y="1867527"/>
              <a:ext cx="2114157" cy="430145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1F43C6-D868-4C62-9BAF-31F45B04A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636" r="315" b="730"/>
            <a:stretch/>
          </p:blipFill>
          <p:spPr>
            <a:xfrm>
              <a:off x="816123" y="2304760"/>
              <a:ext cx="1875488" cy="333313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91F99A1-11A2-A74E-B0AE-0B1324E68FDF}"/>
              </a:ext>
            </a:extLst>
          </p:cNvPr>
          <p:cNvGrpSpPr/>
          <p:nvPr/>
        </p:nvGrpSpPr>
        <p:grpSpPr>
          <a:xfrm>
            <a:off x="9163443" y="1861088"/>
            <a:ext cx="2114157" cy="4301453"/>
            <a:chOff x="9390456" y="1861088"/>
            <a:chExt cx="2114157" cy="430145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8A3D6D5-0115-1049-B9E0-9B3BCFFAB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0456" y="1861088"/>
              <a:ext cx="2114157" cy="430145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206D4CC-6C82-4DEA-B608-5D16B26B4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174"/>
            <a:stretch/>
          </p:blipFill>
          <p:spPr>
            <a:xfrm>
              <a:off x="9497915" y="2298409"/>
              <a:ext cx="1929370" cy="332972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83731D-A05B-824B-8262-7301E7DAA4AC}"/>
              </a:ext>
            </a:extLst>
          </p:cNvPr>
          <p:cNvGrpSpPr/>
          <p:nvPr/>
        </p:nvGrpSpPr>
        <p:grpSpPr>
          <a:xfrm>
            <a:off x="3664081" y="1867527"/>
            <a:ext cx="2114157" cy="4301453"/>
            <a:chOff x="3593859" y="1867527"/>
            <a:chExt cx="2114157" cy="430145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527615-7661-8B4E-95FB-F46FFB722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859" y="1867527"/>
              <a:ext cx="2114157" cy="430145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6179E1-045D-4F82-8F10-FD2DE9C66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" t="3635" r="364" b="2192"/>
            <a:stretch/>
          </p:blipFill>
          <p:spPr>
            <a:xfrm>
              <a:off x="3708059" y="2304759"/>
              <a:ext cx="1881926" cy="316382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AC1702F-8BC5-9443-A095-72B38CC56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3938" b="-4340"/>
            <a:stretch/>
          </p:blipFill>
          <p:spPr>
            <a:xfrm>
              <a:off x="3705023" y="5296418"/>
              <a:ext cx="1884962" cy="348732"/>
            </a:xfrm>
            <a:prstGeom prst="rect">
              <a:avLst/>
            </a:prstGeom>
            <a:solidFill>
              <a:srgbClr val="2F2F2F"/>
            </a:solidFill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06AA440-7BD3-244E-98A1-4FA25B492923}"/>
              </a:ext>
            </a:extLst>
          </p:cNvPr>
          <p:cNvGrpSpPr/>
          <p:nvPr/>
        </p:nvGrpSpPr>
        <p:grpSpPr>
          <a:xfrm>
            <a:off x="6413762" y="1861088"/>
            <a:ext cx="2114157" cy="4301453"/>
            <a:chOff x="6492157" y="1861088"/>
            <a:chExt cx="2114157" cy="430145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4C5024C-B384-C04F-A869-18F94EE6F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157" y="1861088"/>
              <a:ext cx="2114157" cy="4301453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F4AC78-EB48-F347-803D-BE541C3F95BF}"/>
                </a:ext>
              </a:extLst>
            </p:cNvPr>
            <p:cNvGrpSpPr/>
            <p:nvPr/>
          </p:nvGrpSpPr>
          <p:grpSpPr>
            <a:xfrm>
              <a:off x="6607172" y="2298409"/>
              <a:ext cx="1885382" cy="3329723"/>
              <a:chOff x="6607172" y="2305666"/>
              <a:chExt cx="1885382" cy="3329723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76BBD6B-3E3C-4814-9F40-6DE520D36D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2790"/>
              <a:stretch/>
            </p:blipFill>
            <p:spPr>
              <a:xfrm>
                <a:off x="6607172" y="3079751"/>
                <a:ext cx="1885382" cy="2555638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DB1AD17-6C58-C14E-BBB6-23FE46F953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990" b="72125"/>
              <a:stretch/>
            </p:blipFill>
            <p:spPr>
              <a:xfrm>
                <a:off x="6607172" y="2305666"/>
                <a:ext cx="1885382" cy="790574"/>
              </a:xfrm>
              <a:prstGeom prst="rect">
                <a:avLst/>
              </a:prstGeom>
            </p:spPr>
          </p:pic>
        </p:grp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117E127-914A-409D-AD4D-0965E0B68896}"/>
              </a:ext>
            </a:extLst>
          </p:cNvPr>
          <p:cNvSpPr/>
          <p:nvPr/>
        </p:nvSpPr>
        <p:spPr bwMode="auto">
          <a:xfrm>
            <a:off x="7050024" y="3088983"/>
            <a:ext cx="804672" cy="550329"/>
          </a:xfrm>
          <a:prstGeom prst="roundRect">
            <a:avLst/>
          </a:prstGeom>
          <a:noFill/>
          <a:ln w="57150">
            <a:solidFill>
              <a:srgbClr val="88519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770936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551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97350_UC Template 2018_v3" id="{4DDFCBA4-98DA-6645-AF9F-9379C5E094B4}" vid="{E325F7E5-F2A1-9A4D-825E-D9F6FB6F0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6.xml><?xml version="1.0" encoding="utf-8"?>
<ds:datastoreItem xmlns:ds="http://schemas.openxmlformats.org/officeDocument/2006/customXml" ds:itemID="{81E133DB-697E-4C10-B192-8899027B1EC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4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G97350_UC Template 2018_EsriStaff</Template>
  <TotalTime>0</TotalTime>
  <Words>185</Words>
  <Application>Microsoft Office PowerPoint</Application>
  <PresentationFormat>Widescreen</PresentationFormat>
  <Paragraphs>53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ＭＳ Ｐゴシック</vt:lpstr>
      <vt:lpstr>Arial</vt:lpstr>
      <vt:lpstr>Calibri</vt:lpstr>
      <vt:lpstr>Lucida Grande</vt:lpstr>
      <vt:lpstr>Esri_Corporate_Template-Dark</vt:lpstr>
      <vt:lpstr>Python: Advanced Topics</vt:lpstr>
      <vt:lpstr>About This Presentation</vt:lpstr>
      <vt:lpstr>More Python Presentations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2018-04-30T18:08:47Z</dcterms:created>
  <dcterms:modified xsi:type="dcterms:W3CDTF">2018-07-09T19:00:48Z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